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27423232-F116-4CFA-BEB5-ABB251215D8C}" type="slidenum">
              <a:rPr lang="en-IN" smtClean="0"/>
              <a:pPr/>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423232-F116-4CFA-BEB5-ABB251215D8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423232-F116-4CFA-BEB5-ABB251215D8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423232-F116-4CFA-BEB5-ABB251215D8C}"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27423232-F116-4CFA-BEB5-ABB251215D8C}"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423232-F116-4CFA-BEB5-ABB251215D8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7423232-F116-4CFA-BEB5-ABB251215D8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7423232-F116-4CFA-BEB5-ABB251215D8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7423232-F116-4CFA-BEB5-ABB251215D8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423232-F116-4CFA-BEB5-ABB251215D8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7691F4-3061-449F-9F78-0776119346AC}" type="datetimeFigureOut">
              <a:rPr lang="en-IN" smtClean="0"/>
              <a:pPr/>
              <a:t>06-05-2013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423232-F116-4CFA-BEB5-ABB251215D8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E7691F4-3061-449F-9F78-0776119346AC}" type="datetimeFigureOut">
              <a:rPr lang="en-IN" smtClean="0"/>
              <a:pPr/>
              <a:t>06-05-2013</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7423232-F116-4CFA-BEB5-ABB251215D8C}"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audio" Target="file:///C:\Users\Public\Music\Sample%20Music\Sleep%20Away.mp3"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Pi" TargetMode="External"/><Relationship Id="rId7" Type="http://schemas.openxmlformats.org/officeDocument/2006/relationships/hyperlink" Target="http://en.wikipedia.org/wiki/Kepler-Poinsot_polyhedron"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en.wikipedia.org/wiki/Star_polygon" TargetMode="External"/><Relationship Id="rId5" Type="http://schemas.openxmlformats.org/officeDocument/2006/relationships/hyperlink" Target="http://en.wikipedia.org/wiki/Degree_(angle)" TargetMode="External"/><Relationship Id="rId4" Type="http://schemas.openxmlformats.org/officeDocument/2006/relationships/hyperlink" Target="http://en.wikipedia.org/wiki/Radian"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solidFill>
                  <a:srgbClr val="FF0000"/>
                </a:solidFill>
                <a:latin typeface="Chiller" pitchFamily="82" charset="0"/>
              </a:rPr>
              <a:t>POLYGONS!</a:t>
            </a:r>
            <a:endParaRPr lang="en-IN" sz="7200" b="1" dirty="0">
              <a:solidFill>
                <a:srgbClr val="FF0000"/>
              </a:solidFill>
              <a:latin typeface="Chiller" pitchFamily="82" charset="0"/>
            </a:endParaRPr>
          </a:p>
        </p:txBody>
      </p:sp>
      <p:sp>
        <p:nvSpPr>
          <p:cNvPr id="1026" name="desk1"/>
          <p:cNvSpPr>
            <a:spLocks noEditPoints="1" noChangeArrowheads="1"/>
          </p:cNvSpPr>
          <p:nvPr/>
        </p:nvSpPr>
        <p:spPr bwMode="auto">
          <a:xfrm rot="20825497">
            <a:off x="1691680" y="4941168"/>
            <a:ext cx="1809750" cy="904875"/>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IN"/>
          </a:p>
        </p:txBody>
      </p:sp>
      <p:sp>
        <p:nvSpPr>
          <p:cNvPr id="1027" name="Cloud"/>
          <p:cNvSpPr>
            <a:spLocks noChangeAspect="1" noEditPoints="1" noChangeArrowheads="1"/>
          </p:cNvSpPr>
          <p:nvPr/>
        </p:nvSpPr>
        <p:spPr bwMode="auto">
          <a:xfrm>
            <a:off x="6084168" y="476672"/>
            <a:ext cx="2743200" cy="1838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IN"/>
          </a:p>
        </p:txBody>
      </p:sp>
      <p:pic>
        <p:nvPicPr>
          <p:cNvPr id="1028" name="Picture 4" descr="C:\Program Files (x86)\Microsoft Office\MEDIA\CAGCAT10\j0229389.wmf"/>
          <p:cNvPicPr>
            <a:picLocks noChangeAspect="1" noChangeArrowheads="1"/>
          </p:cNvPicPr>
          <p:nvPr/>
        </p:nvPicPr>
        <p:blipFill>
          <a:blip r:embed="rId3" cstate="print"/>
          <a:srcRect/>
          <a:stretch>
            <a:fillRect/>
          </a:stretch>
        </p:blipFill>
        <p:spPr bwMode="auto">
          <a:xfrm rot="20232191">
            <a:off x="467544" y="476672"/>
            <a:ext cx="1728216" cy="18214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29" name="PubCross"/>
          <p:cNvSpPr>
            <a:spLocks noEditPoints="1" noChangeArrowheads="1"/>
          </p:cNvSpPr>
          <p:nvPr/>
        </p:nvSpPr>
        <p:spPr bwMode="auto">
          <a:xfrm rot="792497">
            <a:off x="6732240" y="3645024"/>
            <a:ext cx="1828800" cy="1828800"/>
          </a:xfrm>
          <a:custGeom>
            <a:avLst/>
            <a:gdLst>
              <a:gd name="G0" fmla="+- 0 0 0"/>
              <a:gd name="G1" fmla="+- 5400 0 0"/>
              <a:gd name="G2" fmla="+- 21600 0 5400"/>
              <a:gd name="G3" fmla="+- 5400 0 0"/>
              <a:gd name="G4" fmla="+- 21600 0 5400"/>
              <a:gd name="T0" fmla="*/ 10800 w 21600"/>
              <a:gd name="T1" fmla="*/ 0 h 21600"/>
              <a:gd name="T2" fmla="*/ 0 w 21600"/>
              <a:gd name="T3" fmla="*/ 10800 h 21600"/>
              <a:gd name="T4" fmla="*/ 10800 w 21600"/>
              <a:gd name="T5" fmla="*/ 21600 h 21600"/>
              <a:gd name="T6" fmla="*/ 21600 w 21600"/>
              <a:gd name="T7" fmla="*/ 10800 h 21600"/>
              <a:gd name="T8" fmla="*/ G1 w 21600"/>
              <a:gd name="T9" fmla="*/ G3 h 21600"/>
              <a:gd name="T10" fmla="*/ G2 w 21600"/>
              <a:gd name="T11" fmla="*/ G4 h 21600"/>
            </a:gdLst>
            <a:ahLst/>
            <a:cxnLst>
              <a:cxn ang="0">
                <a:pos x="T0" y="T1"/>
              </a:cxn>
              <a:cxn ang="0">
                <a:pos x="T2" y="T3"/>
              </a:cxn>
              <a:cxn ang="0">
                <a:pos x="T4" y="T5"/>
              </a:cxn>
              <a:cxn ang="0">
                <a:pos x="T6" y="T7"/>
              </a:cxn>
            </a:cxnLst>
            <a:rect l="T8" t="T9" r="T10" b="T11"/>
            <a:pathLst>
              <a:path w="21600" h="21600">
                <a:moveTo>
                  <a:pt x="5400" y="0"/>
                </a:moveTo>
                <a:lnTo>
                  <a:pt x="5400" y="5400"/>
                </a:lnTo>
                <a:lnTo>
                  <a:pt x="0" y="5400"/>
                </a:lnTo>
                <a:lnTo>
                  <a:pt x="0" y="16200"/>
                </a:lnTo>
                <a:lnTo>
                  <a:pt x="5400" y="16200"/>
                </a:lnTo>
                <a:lnTo>
                  <a:pt x="5400" y="21600"/>
                </a:lnTo>
                <a:lnTo>
                  <a:pt x="16200" y="21600"/>
                </a:lnTo>
                <a:lnTo>
                  <a:pt x="16200" y="16200"/>
                </a:lnTo>
                <a:lnTo>
                  <a:pt x="21600" y="16200"/>
                </a:lnTo>
                <a:lnTo>
                  <a:pt x="21600" y="5400"/>
                </a:lnTo>
                <a:lnTo>
                  <a:pt x="16200" y="5400"/>
                </a:lnTo>
                <a:lnTo>
                  <a:pt x="16200" y="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IN"/>
          </a:p>
        </p:txBody>
      </p:sp>
      <p:sp>
        <p:nvSpPr>
          <p:cNvPr id="1030" name="PubL"/>
          <p:cNvSpPr>
            <a:spLocks noEditPoints="1" noChangeArrowheads="1"/>
          </p:cNvSpPr>
          <p:nvPr/>
        </p:nvSpPr>
        <p:spPr bwMode="auto">
          <a:xfrm>
            <a:off x="4644008" y="5301208"/>
            <a:ext cx="1152128" cy="1324744"/>
          </a:xfrm>
          <a:custGeom>
            <a:avLst/>
            <a:gdLst>
              <a:gd name="G0" fmla="+- 0 0 0"/>
              <a:gd name="G1" fmla="*/ 10800 1 2"/>
              <a:gd name="G2" fmla="+- 10800 0 0"/>
              <a:gd name="G3" fmla="+- 10800 0 0"/>
              <a:gd name="G4" fmla="*/ 10800 1 2"/>
              <a:gd name="G5" fmla="+- 10800 G4 0"/>
              <a:gd name="T0" fmla="*/ 5400 w 21600"/>
              <a:gd name="T1" fmla="*/ 0 h 21600"/>
              <a:gd name="T2" fmla="*/ 0 w 21600"/>
              <a:gd name="T3" fmla="*/ 10800 h 21600"/>
              <a:gd name="T4" fmla="*/ 10800 w 21600"/>
              <a:gd name="T5" fmla="*/ 21600 h 21600"/>
              <a:gd name="T6" fmla="*/ 21600 w 21600"/>
              <a:gd name="T7" fmla="*/ 16200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0800"/>
                </a:lnTo>
                <a:lnTo>
                  <a:pt x="10800" y="10800"/>
                </a:lnTo>
                <a:lnTo>
                  <a:pt x="10800" y="0"/>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IN"/>
          </a:p>
        </p:txBody>
      </p:sp>
      <p:sp>
        <p:nvSpPr>
          <p:cNvPr id="1031" name="PubTriangle"/>
          <p:cNvSpPr>
            <a:spLocks noEditPoints="1" noChangeArrowheads="1"/>
          </p:cNvSpPr>
          <p:nvPr/>
        </p:nvSpPr>
        <p:spPr bwMode="auto">
          <a:xfrm>
            <a:off x="467544" y="3140968"/>
            <a:ext cx="1828800" cy="1828800"/>
          </a:xfrm>
          <a:custGeom>
            <a:avLst/>
            <a:gdLst>
              <a:gd name="G0" fmla="+- 0 0 0"/>
              <a:gd name="G1" fmla="*/ 10800 1 2"/>
              <a:gd name="G2" fmla="*/ G1 10800 21600"/>
              <a:gd name="G3" fmla="+- 10800 0 G2"/>
              <a:gd name="G4" fmla="+- 10800 0 0"/>
              <a:gd name="G5" fmla="+- G1 10800 0"/>
              <a:gd name="G6" fmla="*/ 10800 1 2"/>
              <a:gd name="G7" fmla="+- 10800 0 0"/>
              <a:gd name="G8" fmla="+- G2 G6 G1"/>
              <a:gd name="G9" fmla="+- G8 10800 0"/>
              <a:gd name="G10" fmla="+- G6 10800 0"/>
              <a:gd name="T0" fmla="*/ 10800 w 21600"/>
              <a:gd name="T1" fmla="*/ 0 h 21600"/>
              <a:gd name="T2" fmla="*/ 5400 w 21600"/>
              <a:gd name="T3" fmla="*/ 10800 h 21600"/>
              <a:gd name="T4" fmla="*/ 0 w 21600"/>
              <a:gd name="T5" fmla="*/ 21600 h 21600"/>
              <a:gd name="T6" fmla="*/ 10800 w 21600"/>
              <a:gd name="T7" fmla="*/ 16200 h 21600"/>
              <a:gd name="T8" fmla="*/ 21600 w 21600"/>
              <a:gd name="T9" fmla="*/ 10800 h 21600"/>
              <a:gd name="T10" fmla="*/ 16200 w 21600"/>
              <a:gd name="T11" fmla="*/ 5400 h 21600"/>
              <a:gd name="T12" fmla="*/ G3 w 21600"/>
              <a:gd name="T13" fmla="*/ G6 h 21600"/>
              <a:gd name="T14" fmla="*/ G5 w 21600"/>
              <a:gd name="T15" fmla="*/ G9 h 21600"/>
            </a:gdLst>
            <a:ahLst/>
            <a:cxnLst>
              <a:cxn ang="0">
                <a:pos x="T0" y="T1"/>
              </a:cxn>
              <a:cxn ang="0">
                <a:pos x="T2" y="T3"/>
              </a:cxn>
              <a:cxn ang="0">
                <a:pos x="T4" y="T5"/>
              </a:cxn>
              <a:cxn ang="0">
                <a:pos x="T6" y="T7"/>
              </a:cxn>
              <a:cxn ang="0">
                <a:pos x="T8" y="T9"/>
              </a:cxn>
              <a:cxn ang="0">
                <a:pos x="T10" y="T11"/>
              </a:cxn>
            </a:cxnLst>
            <a:rect l="T12" t="T13" r="T14" b="T15"/>
            <a:pathLst>
              <a:path w="21600" h="21600">
                <a:moveTo>
                  <a:pt x="10800" y="0"/>
                </a:moveTo>
                <a:lnTo>
                  <a:pt x="0" y="21600"/>
                </a:lnTo>
                <a:lnTo>
                  <a:pt x="21600" y="10800"/>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IN"/>
          </a:p>
        </p:txBody>
      </p:sp>
      <p:sp>
        <p:nvSpPr>
          <p:cNvPr id="1032" name="DiagonalStripe"/>
          <p:cNvSpPr>
            <a:spLocks noEditPoints="1" noChangeArrowheads="1"/>
          </p:cNvSpPr>
          <p:nvPr/>
        </p:nvSpPr>
        <p:spPr bwMode="auto">
          <a:xfrm>
            <a:off x="3419872" y="332656"/>
            <a:ext cx="1828800" cy="1828800"/>
          </a:xfrm>
          <a:custGeom>
            <a:avLst/>
            <a:gdLst>
              <a:gd name="G0" fmla="+- 0 0 0"/>
              <a:gd name="G1" fmla="*/ 10914 1 2"/>
              <a:gd name="G2" fmla="+- 10914 0 0"/>
              <a:gd name="G3" fmla="+- G1 10800 0"/>
              <a:gd name="T0" fmla="*/ 5457 w 21600"/>
              <a:gd name="T1" fmla="*/ 5457 h 21600"/>
              <a:gd name="T2" fmla="*/ 0 w 21600"/>
              <a:gd name="T3" fmla="*/ 16257 h 21600"/>
              <a:gd name="T4" fmla="*/ 10800 w 21600"/>
              <a:gd name="T5" fmla="*/ 10800 h 21600"/>
              <a:gd name="T6" fmla="*/ 16257 w 21600"/>
              <a:gd name="T7" fmla="*/ 0 h 21600"/>
              <a:gd name="T8" fmla="*/ 11796480 60000 65536"/>
              <a:gd name="T9" fmla="*/ 11796480 60000 65536"/>
              <a:gd name="T10" fmla="*/ 0 60000 65536"/>
              <a:gd name="T11" fmla="*/ 17694720 60000 65536"/>
              <a:gd name="T12" fmla="*/ 0 w 21600"/>
              <a:gd name="T13" fmla="*/ 0 h 21600"/>
              <a:gd name="T14" fmla="*/ G3 w 21600"/>
              <a:gd name="T15" fmla="*/ G3 h 21600"/>
            </a:gdLst>
            <a:ahLst/>
            <a:cxnLst>
              <a:cxn ang="T8">
                <a:pos x="T0" y="T1"/>
              </a:cxn>
              <a:cxn ang="T9">
                <a:pos x="T2" y="T3"/>
              </a:cxn>
              <a:cxn ang="T10">
                <a:pos x="T4" y="T5"/>
              </a:cxn>
              <a:cxn ang="T11">
                <a:pos x="T6" y="T7"/>
              </a:cxn>
            </a:cxnLst>
            <a:rect l="T12" t="T13" r="T14" b="T15"/>
            <a:pathLst>
              <a:path w="21600" h="21600">
                <a:moveTo>
                  <a:pt x="10914" y="0"/>
                </a:moveTo>
                <a:lnTo>
                  <a:pt x="0" y="10914"/>
                </a:lnTo>
                <a:lnTo>
                  <a:pt x="0" y="21600"/>
                </a:lnTo>
                <a:lnTo>
                  <a:pt x="21600" y="0"/>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IN"/>
          </a:p>
        </p:txBody>
      </p:sp>
      <p:pic>
        <p:nvPicPr>
          <p:cNvPr id="10" name="Sleep Away.mp3">
            <a:hlinkClick r:id="" action="ppaction://media"/>
          </p:cNvPr>
          <p:cNvPicPr>
            <a:picLocks noRot="1" noChangeAspect="1"/>
          </p:cNvPicPr>
          <p:nvPr>
            <a:audioFile r:link="rId1"/>
          </p:nvPr>
        </p:nvPicPr>
        <p:blipFill>
          <a:blip r:embed="rId4" cstate="print"/>
          <a:stretch>
            <a:fillRect/>
          </a:stretch>
        </p:blipFill>
        <p:spPr>
          <a:xfrm>
            <a:off x="251520" y="2132856"/>
            <a:ext cx="576064" cy="576064"/>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1775"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 POLYGON</a:t>
            </a:r>
            <a:endParaRPr lang="en-IN" dirty="0"/>
          </a:p>
        </p:txBody>
      </p:sp>
      <p:sp>
        <p:nvSpPr>
          <p:cNvPr id="3" name="Content Placeholder 2"/>
          <p:cNvSpPr>
            <a:spLocks noGrp="1"/>
          </p:cNvSpPr>
          <p:nvPr>
            <p:ph idx="1"/>
          </p:nvPr>
        </p:nvSpPr>
        <p:spPr/>
        <p:txBody>
          <a:bodyPr>
            <a:normAutofit/>
          </a:bodyPr>
          <a:lstStyle/>
          <a:p>
            <a:pPr>
              <a:buNone/>
            </a:pPr>
            <a:r>
              <a:rPr lang="en-IN" sz="6000" b="1" dirty="0" smtClean="0">
                <a:solidFill>
                  <a:schemeClr val="accent6">
                    <a:lumMod val="60000"/>
                    <a:lumOff val="40000"/>
                  </a:schemeClr>
                </a:solidFill>
                <a:latin typeface="Bradley Hand ITC" pitchFamily="66" charset="0"/>
              </a:rPr>
              <a:t>A polygon is a plane figure with at least three straight sides and angles, and typically five or more</a:t>
            </a:r>
            <a:endParaRPr lang="en-IN" sz="6000" b="1" dirty="0">
              <a:solidFill>
                <a:schemeClr val="accent6">
                  <a:lumMod val="60000"/>
                  <a:lumOff val="40000"/>
                </a:schemeClr>
              </a:solidFill>
              <a:latin typeface="Bradley Hand ITC" pitchFamily="66" charset="0"/>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POLYGONS</a:t>
            </a:r>
            <a:endParaRPr lang="en-IN" dirty="0"/>
          </a:p>
        </p:txBody>
      </p:sp>
      <p:sp>
        <p:nvSpPr>
          <p:cNvPr id="3" name="Content Placeholder 2"/>
          <p:cNvSpPr>
            <a:spLocks noGrp="1"/>
          </p:cNvSpPr>
          <p:nvPr>
            <p:ph idx="1"/>
          </p:nvPr>
        </p:nvSpPr>
        <p:spPr/>
        <p:txBody>
          <a:bodyPr>
            <a:noAutofit/>
          </a:bodyPr>
          <a:lstStyle/>
          <a:p>
            <a:pPr>
              <a:buNone/>
            </a:pPr>
            <a:r>
              <a:rPr lang="en-IN" sz="2400" b="1" i="1" dirty="0" smtClean="0">
                <a:solidFill>
                  <a:schemeClr val="bg1"/>
                </a:solidFill>
                <a:latin typeface="Aparajita" pitchFamily="34" charset="0"/>
                <a:cs typeface="Aparajita" pitchFamily="34" charset="0"/>
              </a:rPr>
              <a:t>Polygons</a:t>
            </a:r>
            <a:r>
              <a:rPr lang="en-IN" sz="2400" i="1" dirty="0" smtClean="0">
                <a:solidFill>
                  <a:schemeClr val="bg1"/>
                </a:solidFill>
                <a:latin typeface="Aparajita" pitchFamily="34" charset="0"/>
                <a:cs typeface="Aparajita" pitchFamily="34" charset="0"/>
              </a:rPr>
              <a:t> have been known since ancient times.</a:t>
            </a:r>
          </a:p>
          <a:p>
            <a:pPr>
              <a:buNone/>
            </a:pPr>
            <a:r>
              <a:rPr lang="en-IN" sz="2400" i="1" dirty="0" smtClean="0">
                <a:solidFill>
                  <a:schemeClr val="bg1"/>
                </a:solidFill>
                <a:latin typeface="Aparajita" pitchFamily="34" charset="0"/>
                <a:cs typeface="Aparajita" pitchFamily="34" charset="0"/>
              </a:rPr>
              <a:t>The </a:t>
            </a:r>
            <a:r>
              <a:rPr lang="en-IN" sz="2400" b="1" i="1" dirty="0" smtClean="0">
                <a:solidFill>
                  <a:schemeClr val="bg1"/>
                </a:solidFill>
                <a:latin typeface="Aparajita" pitchFamily="34" charset="0"/>
                <a:cs typeface="Aparajita" pitchFamily="34" charset="0"/>
              </a:rPr>
              <a:t>regular polygons</a:t>
            </a:r>
            <a:r>
              <a:rPr lang="en-IN" sz="2400" i="1" dirty="0" smtClean="0">
                <a:solidFill>
                  <a:schemeClr val="bg1"/>
                </a:solidFill>
                <a:latin typeface="Aparajita" pitchFamily="34" charset="0"/>
                <a:cs typeface="Aparajita" pitchFamily="34" charset="0"/>
              </a:rPr>
              <a:t> were known to the ancient Greeks, and the </a:t>
            </a:r>
            <a:r>
              <a:rPr lang="en-IN" sz="2400" b="1" i="1" dirty="0" smtClean="0">
                <a:solidFill>
                  <a:schemeClr val="bg1"/>
                </a:solidFill>
                <a:latin typeface="Aparajita" pitchFamily="34" charset="0"/>
                <a:cs typeface="Aparajita" pitchFamily="34" charset="0"/>
              </a:rPr>
              <a:t>pentagram</a:t>
            </a:r>
            <a:r>
              <a:rPr lang="en-IN" sz="2400" i="1" dirty="0" smtClean="0">
                <a:solidFill>
                  <a:schemeClr val="bg1"/>
                </a:solidFill>
                <a:latin typeface="Aparajita" pitchFamily="34" charset="0"/>
                <a:cs typeface="Aparajita" pitchFamily="34" charset="0"/>
              </a:rPr>
              <a:t> which is a non-convex regular </a:t>
            </a:r>
            <a:r>
              <a:rPr lang="en-IN" sz="2400" i="1" dirty="0" err="1" smtClean="0">
                <a:solidFill>
                  <a:schemeClr val="bg1"/>
                </a:solidFill>
                <a:latin typeface="Aparajita" pitchFamily="34" charset="0"/>
                <a:cs typeface="Aparajita" pitchFamily="34" charset="0"/>
              </a:rPr>
              <a:t>polygon~</a:t>
            </a:r>
            <a:r>
              <a:rPr lang="en-IN" sz="2400" b="1" i="1" dirty="0" err="1" smtClean="0">
                <a:solidFill>
                  <a:schemeClr val="bg1"/>
                </a:solidFill>
                <a:latin typeface="Aparajita" pitchFamily="34" charset="0"/>
                <a:cs typeface="Aparajita" pitchFamily="34" charset="0"/>
              </a:rPr>
              <a:t>Star</a:t>
            </a:r>
            <a:r>
              <a:rPr lang="en-IN" sz="2400" b="1" i="1" dirty="0" smtClean="0">
                <a:solidFill>
                  <a:schemeClr val="bg1"/>
                </a:solidFill>
                <a:latin typeface="Aparajita" pitchFamily="34" charset="0"/>
                <a:cs typeface="Aparajita" pitchFamily="34" charset="0"/>
              </a:rPr>
              <a:t> Polygon</a:t>
            </a:r>
            <a:r>
              <a:rPr lang="en-IN" sz="2400" i="1" dirty="0" smtClean="0">
                <a:solidFill>
                  <a:schemeClr val="bg1"/>
                </a:solidFill>
                <a:latin typeface="Aparajita" pitchFamily="34" charset="0"/>
                <a:cs typeface="Aparajita" pitchFamily="34" charset="0"/>
              </a:rPr>
              <a:t>.</a:t>
            </a:r>
          </a:p>
          <a:p>
            <a:pPr>
              <a:buNone/>
            </a:pPr>
            <a:r>
              <a:rPr lang="en-IN" sz="2400" i="1" dirty="0" smtClean="0">
                <a:solidFill>
                  <a:schemeClr val="bg1"/>
                </a:solidFill>
                <a:latin typeface="Aparajita" pitchFamily="34" charset="0"/>
                <a:cs typeface="Aparajita" pitchFamily="34" charset="0"/>
              </a:rPr>
              <a:t>A </a:t>
            </a:r>
            <a:r>
              <a:rPr lang="en-IN" sz="2400" b="1" i="1" dirty="0" smtClean="0">
                <a:solidFill>
                  <a:schemeClr val="bg1"/>
                </a:solidFill>
                <a:latin typeface="Aparajita" pitchFamily="34" charset="0"/>
                <a:cs typeface="Aparajita" pitchFamily="34" charset="0"/>
              </a:rPr>
              <a:t>Star Polygon</a:t>
            </a:r>
            <a:r>
              <a:rPr lang="en-IN" sz="2400" i="1" dirty="0" smtClean="0">
                <a:solidFill>
                  <a:schemeClr val="bg1"/>
                </a:solidFill>
                <a:latin typeface="Aparajita" pitchFamily="34" charset="0"/>
                <a:cs typeface="Aparajita" pitchFamily="34" charset="0"/>
              </a:rPr>
              <a:t> is a non-convex polygon which looks in some way, like a star. Only the regular ones have been studied in any depth.</a:t>
            </a:r>
          </a:p>
          <a:p>
            <a:pPr>
              <a:buNone/>
            </a:pPr>
            <a:r>
              <a:rPr lang="en-IN" sz="2400" i="1" dirty="0" smtClean="0">
                <a:solidFill>
                  <a:schemeClr val="bg1"/>
                </a:solidFill>
                <a:latin typeface="Aparajita" pitchFamily="34" charset="0"/>
                <a:cs typeface="Aparajita" pitchFamily="34" charset="0"/>
              </a:rPr>
              <a:t>Star polygons in general appear not to have been formally defined. It appears on the vase of </a:t>
            </a:r>
            <a:r>
              <a:rPr lang="en-IN" sz="2400" i="1" dirty="0" err="1" smtClean="0">
                <a:solidFill>
                  <a:schemeClr val="bg1"/>
                </a:solidFill>
                <a:latin typeface="Aparajita" pitchFamily="34" charset="0"/>
                <a:cs typeface="Aparajita" pitchFamily="34" charset="0"/>
              </a:rPr>
              <a:t>Aristophonus</a:t>
            </a:r>
            <a:r>
              <a:rPr lang="en-IN" sz="2400" i="1" dirty="0" smtClean="0">
                <a:solidFill>
                  <a:schemeClr val="bg1"/>
                </a:solidFill>
                <a:latin typeface="Aparajita" pitchFamily="34" charset="0"/>
                <a:cs typeface="Aparajita" pitchFamily="34" charset="0"/>
              </a:rPr>
              <a:t>, </a:t>
            </a:r>
            <a:r>
              <a:rPr lang="en-IN" sz="2400" i="1" dirty="0" err="1" smtClean="0">
                <a:solidFill>
                  <a:schemeClr val="bg1"/>
                </a:solidFill>
                <a:latin typeface="Aparajita" pitchFamily="34" charset="0"/>
                <a:cs typeface="Aparajita" pitchFamily="34" charset="0"/>
              </a:rPr>
              <a:t>Caere</a:t>
            </a:r>
            <a:r>
              <a:rPr lang="en-IN" sz="2400" i="1" dirty="0" smtClean="0">
                <a:solidFill>
                  <a:schemeClr val="bg1"/>
                </a:solidFill>
                <a:latin typeface="Aparajita" pitchFamily="34" charset="0"/>
                <a:cs typeface="Aparajita" pitchFamily="34" charset="0"/>
              </a:rPr>
              <a:t>, dated to the 7th century B.C.</a:t>
            </a:r>
            <a:br>
              <a:rPr lang="en-IN" sz="2400" i="1" dirty="0" smtClean="0">
                <a:solidFill>
                  <a:schemeClr val="bg1"/>
                </a:solidFill>
                <a:latin typeface="Aparajita" pitchFamily="34" charset="0"/>
                <a:cs typeface="Aparajita" pitchFamily="34" charset="0"/>
              </a:rPr>
            </a:br>
            <a:r>
              <a:rPr lang="en-IN" sz="2400" i="1" dirty="0" smtClean="0">
                <a:solidFill>
                  <a:schemeClr val="bg1"/>
                </a:solidFill>
                <a:latin typeface="Aparajita" pitchFamily="34" charset="0"/>
                <a:cs typeface="Aparajita" pitchFamily="34" charset="0"/>
              </a:rPr>
              <a:t>Whereas, </a:t>
            </a:r>
            <a:r>
              <a:rPr lang="en-IN" sz="2400" b="1" i="1" dirty="0" smtClean="0">
                <a:solidFill>
                  <a:schemeClr val="bg1"/>
                </a:solidFill>
                <a:latin typeface="Aparajita" pitchFamily="34" charset="0"/>
                <a:cs typeface="Aparajita" pitchFamily="34" charset="0"/>
              </a:rPr>
              <a:t>Non-convex polygons</a:t>
            </a:r>
            <a:r>
              <a:rPr lang="en-IN" sz="2400" i="1" dirty="0" smtClean="0">
                <a:solidFill>
                  <a:schemeClr val="bg1"/>
                </a:solidFill>
                <a:latin typeface="Aparajita" pitchFamily="34" charset="0"/>
                <a:cs typeface="Aparajita" pitchFamily="34" charset="0"/>
              </a:rPr>
              <a:t> in general were not systematically studied until the 14th century by Thomas </a:t>
            </a:r>
            <a:r>
              <a:rPr lang="en-IN" sz="2400" i="1" dirty="0" err="1" smtClean="0">
                <a:solidFill>
                  <a:schemeClr val="bg1"/>
                </a:solidFill>
                <a:latin typeface="Aparajita" pitchFamily="34" charset="0"/>
                <a:cs typeface="Aparajita" pitchFamily="34" charset="0"/>
              </a:rPr>
              <a:t>Bredwardine</a:t>
            </a:r>
            <a:r>
              <a:rPr lang="en-IN" sz="2400" i="1" dirty="0" smtClean="0">
                <a:solidFill>
                  <a:schemeClr val="bg1"/>
                </a:solidFill>
                <a:latin typeface="Aparajita" pitchFamily="34" charset="0"/>
                <a:cs typeface="Aparajita" pitchFamily="34" charset="0"/>
              </a:rPr>
              <a:t>.</a:t>
            </a:r>
            <a:br>
              <a:rPr lang="en-IN" sz="2400" i="1" dirty="0" smtClean="0">
                <a:solidFill>
                  <a:schemeClr val="bg1"/>
                </a:solidFill>
                <a:latin typeface="Aparajita" pitchFamily="34" charset="0"/>
                <a:cs typeface="Aparajita" pitchFamily="34" charset="0"/>
              </a:rPr>
            </a:br>
            <a:r>
              <a:rPr lang="en-IN" sz="2400" i="1" dirty="0" smtClean="0">
                <a:solidFill>
                  <a:schemeClr val="bg1"/>
                </a:solidFill>
                <a:latin typeface="Aparajita" pitchFamily="34" charset="0"/>
                <a:cs typeface="Aparajita" pitchFamily="34" charset="0"/>
              </a:rPr>
              <a:t>In 1952, </a:t>
            </a:r>
            <a:r>
              <a:rPr lang="en-IN" sz="2400" i="1" dirty="0" err="1" smtClean="0">
                <a:solidFill>
                  <a:schemeClr val="bg1"/>
                </a:solidFill>
                <a:latin typeface="Aparajita" pitchFamily="34" charset="0"/>
                <a:cs typeface="Aparajita" pitchFamily="34" charset="0"/>
              </a:rPr>
              <a:t>Shephard</a:t>
            </a:r>
            <a:r>
              <a:rPr lang="en-IN" sz="2400" i="1" dirty="0" smtClean="0">
                <a:solidFill>
                  <a:schemeClr val="bg1"/>
                </a:solidFill>
                <a:latin typeface="Aparajita" pitchFamily="34" charset="0"/>
                <a:cs typeface="Aparajita" pitchFamily="34" charset="0"/>
              </a:rPr>
              <a:t> generalised the idea of polygons to the complex plane, where each real dimension is accompanied by an imaginary one, to create complex polygons.</a:t>
            </a:r>
          </a:p>
          <a:p>
            <a:endParaRPr lang="en-IN" sz="2400" i="1" dirty="0">
              <a:solidFill>
                <a:schemeClr val="bg1"/>
              </a:solidFill>
              <a:latin typeface="Aparajita" pitchFamily="34" charset="0"/>
              <a:cs typeface="Aparajita" pitchFamily="34" charset="0"/>
            </a:endParaRPr>
          </a:p>
        </p:txBody>
      </p:sp>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POLYGONS IN NATURE</a:t>
            </a:r>
            <a:endParaRPr lang="en-IN" dirty="0"/>
          </a:p>
        </p:txBody>
      </p:sp>
      <p:sp>
        <p:nvSpPr>
          <p:cNvPr id="3" name="Content Placeholder 2"/>
          <p:cNvSpPr>
            <a:spLocks noGrp="1"/>
          </p:cNvSpPr>
          <p:nvPr>
            <p:ph idx="1"/>
          </p:nvPr>
        </p:nvSpPr>
        <p:spPr/>
        <p:txBody>
          <a:bodyPr>
            <a:noAutofit/>
          </a:bodyPr>
          <a:lstStyle/>
          <a:p>
            <a:r>
              <a:rPr lang="en-IN" sz="1800" dirty="0" smtClean="0">
                <a:solidFill>
                  <a:schemeClr val="bg1"/>
                </a:solidFill>
                <a:latin typeface="Arial" pitchFamily="34" charset="0"/>
                <a:cs typeface="Arial" pitchFamily="34" charset="0"/>
              </a:rPr>
              <a:t>Numerous regular polygons may be seen in nature. </a:t>
            </a:r>
          </a:p>
          <a:p>
            <a:r>
              <a:rPr lang="en-IN" sz="1800" dirty="0" smtClean="0">
                <a:solidFill>
                  <a:schemeClr val="bg1"/>
                </a:solidFill>
                <a:latin typeface="Arial" pitchFamily="34" charset="0"/>
                <a:cs typeface="Arial" pitchFamily="34" charset="0"/>
              </a:rPr>
              <a:t>In the world of geology, crystals have flat faces, or facets, which are polygons.</a:t>
            </a:r>
          </a:p>
          <a:p>
            <a:r>
              <a:rPr lang="en-IN" sz="1800" dirty="0" smtClean="0">
                <a:solidFill>
                  <a:schemeClr val="bg1"/>
                </a:solidFill>
                <a:latin typeface="Arial" pitchFamily="34" charset="0"/>
                <a:cs typeface="Arial" pitchFamily="34" charset="0"/>
              </a:rPr>
              <a:t>The most famous hexagons in nature are found in the animal kingdom. The wax honeycomb made by bees is an array of hexagons used to store honey and pollen, and as a secure place for the larvae to grow. </a:t>
            </a:r>
          </a:p>
          <a:p>
            <a:r>
              <a:rPr lang="en-IN" sz="1800" dirty="0" smtClean="0">
                <a:solidFill>
                  <a:schemeClr val="bg1"/>
                </a:solidFill>
                <a:latin typeface="Arial" pitchFamily="34" charset="0"/>
                <a:cs typeface="Arial" pitchFamily="34" charset="0"/>
              </a:rPr>
              <a:t>Moving off the earth into space, early mathematicians doing calculations using Newton's law of gravitation discovered that if two bodies (such as the sun and the earth) are orbiting one another, there exist certain points in space, called </a:t>
            </a:r>
            <a:r>
              <a:rPr lang="en-IN" sz="1800" dirty="0" err="1" smtClean="0">
                <a:solidFill>
                  <a:schemeClr val="bg1"/>
                </a:solidFill>
                <a:latin typeface="Arial" pitchFamily="34" charset="0"/>
                <a:cs typeface="Arial" pitchFamily="34" charset="0"/>
              </a:rPr>
              <a:t>Lagrangian</a:t>
            </a:r>
            <a:r>
              <a:rPr lang="en-IN" sz="1800" dirty="0" smtClean="0">
                <a:solidFill>
                  <a:schemeClr val="bg1"/>
                </a:solidFill>
                <a:latin typeface="Arial" pitchFamily="34" charset="0"/>
                <a:cs typeface="Arial" pitchFamily="34" charset="0"/>
              </a:rPr>
              <a:t> points, where a smaller body (such as an asteroid or a space station) will remain in a stable orbit. The sun-earth system has five </a:t>
            </a:r>
            <a:r>
              <a:rPr lang="en-IN" sz="1800" dirty="0" err="1" smtClean="0">
                <a:solidFill>
                  <a:schemeClr val="bg1"/>
                </a:solidFill>
                <a:latin typeface="Arial" pitchFamily="34" charset="0"/>
                <a:cs typeface="Arial" pitchFamily="34" charset="0"/>
              </a:rPr>
              <a:t>Lagrangian</a:t>
            </a:r>
            <a:r>
              <a:rPr lang="en-IN" sz="1800" dirty="0" smtClean="0">
                <a:solidFill>
                  <a:schemeClr val="bg1"/>
                </a:solidFill>
                <a:latin typeface="Arial" pitchFamily="34" charset="0"/>
                <a:cs typeface="Arial" pitchFamily="34" charset="0"/>
              </a:rPr>
              <a:t> points. </a:t>
            </a:r>
          </a:p>
          <a:p>
            <a:r>
              <a:rPr lang="en-IN" sz="1800" dirty="0" smtClean="0">
                <a:solidFill>
                  <a:schemeClr val="bg1"/>
                </a:solidFill>
                <a:latin typeface="Arial" pitchFamily="34" charset="0"/>
                <a:cs typeface="Arial" pitchFamily="34" charset="0"/>
              </a:rPr>
              <a:t>~</a:t>
            </a:r>
            <a:r>
              <a:rPr lang="en-IN" sz="1800" dirty="0" err="1" smtClean="0">
                <a:solidFill>
                  <a:schemeClr val="bg1"/>
                </a:solidFill>
                <a:latin typeface="Arial" pitchFamily="34" charset="0"/>
                <a:cs typeface="Arial" pitchFamily="34" charset="0"/>
              </a:rPr>
              <a:t>Lagrangian</a:t>
            </a:r>
            <a:r>
              <a:rPr lang="en-IN" sz="1800" dirty="0" smtClean="0">
                <a:solidFill>
                  <a:schemeClr val="bg1"/>
                </a:solidFill>
                <a:latin typeface="Arial" pitchFamily="34" charset="0"/>
                <a:cs typeface="Arial" pitchFamily="34" charset="0"/>
              </a:rPr>
              <a:t> points forms an equilateral triangle.</a:t>
            </a:r>
          </a:p>
          <a:p>
            <a:r>
              <a:rPr lang="en-IN" sz="1800" dirty="0" smtClean="0">
                <a:solidFill>
                  <a:schemeClr val="bg1"/>
                </a:solidFill>
                <a:latin typeface="Arial" pitchFamily="34" charset="0"/>
                <a:cs typeface="Arial" pitchFamily="34" charset="0"/>
              </a:rPr>
              <a:t>Another fascinating example of regular polygons occurs when the cooling of lava forms areas of tightly packed hexagonal columns of basalt, which may be seen at the Giant's Causeway in Ireland, or at the Devil's </a:t>
            </a:r>
            <a:r>
              <a:rPr lang="en-IN" sz="1800" dirty="0" err="1" smtClean="0">
                <a:solidFill>
                  <a:schemeClr val="bg1"/>
                </a:solidFill>
                <a:latin typeface="Arial" pitchFamily="34" charset="0"/>
                <a:cs typeface="Arial" pitchFamily="34" charset="0"/>
              </a:rPr>
              <a:t>Postpile</a:t>
            </a:r>
            <a:r>
              <a:rPr lang="en-IN" sz="1800" dirty="0" smtClean="0">
                <a:solidFill>
                  <a:schemeClr val="bg1"/>
                </a:solidFill>
                <a:latin typeface="Arial" pitchFamily="34" charset="0"/>
                <a:cs typeface="Arial" pitchFamily="34" charset="0"/>
              </a:rPr>
              <a:t> in California.</a:t>
            </a:r>
          </a:p>
          <a:p>
            <a:pPr>
              <a:buNone/>
            </a:pPr>
            <a:endParaRPr lang="en-IN" sz="1800" dirty="0">
              <a:solidFill>
                <a:schemeClr val="bg1"/>
              </a:solidFill>
              <a:latin typeface="Arial" pitchFamily="34" charset="0"/>
              <a:cs typeface="Arial" pitchFamily="34" charset="0"/>
            </a:endParaRPr>
          </a:p>
        </p:txBody>
      </p:sp>
    </p:spTree>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POLYGONS</a:t>
            </a:r>
            <a:endParaRPr lang="en-IN" dirty="0"/>
          </a:p>
        </p:txBody>
      </p:sp>
      <p:sp>
        <p:nvSpPr>
          <p:cNvPr id="3" name="Content Placeholder 2"/>
          <p:cNvSpPr>
            <a:spLocks noGrp="1"/>
          </p:cNvSpPr>
          <p:nvPr>
            <p:ph idx="1"/>
          </p:nvPr>
        </p:nvSpPr>
        <p:spPr/>
        <p:txBody>
          <a:bodyPr>
            <a:noAutofit/>
          </a:bodyPr>
          <a:lstStyle/>
          <a:p>
            <a:pPr>
              <a:buNone/>
            </a:pPr>
            <a:r>
              <a:rPr lang="en-IN" sz="1800" b="1" dirty="0" smtClean="0">
                <a:solidFill>
                  <a:schemeClr val="bg1"/>
                </a:solidFill>
                <a:latin typeface="Comic Sans MS" pitchFamily="66" charset="0"/>
              </a:rPr>
              <a:t>Polygons are many-sided figures, with sides that are line segments.</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Polygons are named according to the number of sides and angles that they have. </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The most familiar polygons are the triangle, the rectangle, and the square.</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A regular polygon is one that has equal sides.</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Polygons also have diagonals, which are segments that join two vertices and are not sides.</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Triangle ~ 3 sides</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Quadrilateral ~ 4 sides</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Pentagon ~ 5 sides</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Hexagon ~ 6 sides</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Heptagon ~ 7 sides</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Octagon ~ 8 sides</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Nonagon ~ 9 sides</a:t>
            </a:r>
            <a:br>
              <a:rPr lang="en-IN" sz="1800" b="1" dirty="0" smtClean="0">
                <a:solidFill>
                  <a:schemeClr val="bg1"/>
                </a:solidFill>
                <a:latin typeface="Comic Sans MS" pitchFamily="66" charset="0"/>
              </a:rPr>
            </a:br>
            <a:r>
              <a:rPr lang="en-IN" sz="1800" b="1" dirty="0" smtClean="0">
                <a:solidFill>
                  <a:schemeClr val="bg1"/>
                </a:solidFill>
                <a:latin typeface="Comic Sans MS" pitchFamily="66" charset="0"/>
              </a:rPr>
              <a:t>Decagon ~ 10 sides</a:t>
            </a:r>
            <a:endParaRPr lang="en-IN" sz="1800" b="1" dirty="0">
              <a:solidFill>
                <a:schemeClr val="bg1"/>
              </a:solidFill>
              <a:latin typeface="Comic Sans MS" pitchFamily="66" charset="0"/>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ANGLES ON POLYGONS</a:t>
            </a:r>
            <a:endParaRPr lang="en-IN" dirty="0"/>
          </a:p>
        </p:txBody>
      </p:sp>
      <p:pic>
        <p:nvPicPr>
          <p:cNvPr id="4" name="Content Placeholder 3" descr="same-side-interior.jpg"/>
          <p:cNvPicPr>
            <a:picLocks noGrp="1" noChangeAspect="1"/>
          </p:cNvPicPr>
          <p:nvPr>
            <p:ph idx="1"/>
          </p:nvPr>
        </p:nvPicPr>
        <p:blipFill>
          <a:blip r:embed="rId2" cstate="print"/>
          <a:stretch>
            <a:fillRect/>
          </a:stretch>
        </p:blipFill>
        <p:spPr>
          <a:xfrm>
            <a:off x="5148064" y="1628800"/>
            <a:ext cx="3746500" cy="3048000"/>
          </a:xfrm>
        </p:spPr>
      </p:pic>
      <p:sp>
        <p:nvSpPr>
          <p:cNvPr id="2049" name="Rectangle 1"/>
          <p:cNvSpPr>
            <a:spLocks noChangeArrowheads="1"/>
          </p:cNvSpPr>
          <p:nvPr/>
        </p:nvSpPr>
        <p:spPr bwMode="auto">
          <a:xfrm>
            <a:off x="0" y="1490301"/>
            <a:ext cx="51835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cs typeface="Arial" charset="0"/>
              </a:rPr>
              <a:t>The sum of the interior angles of a simple </a:t>
            </a:r>
            <a:r>
              <a:rPr kumimoji="0" lang="en-US" b="1" i="1" u="none" strike="noStrike" cap="none" normalizeH="0" baseline="0" dirty="0" smtClean="0">
                <a:ln>
                  <a:noFill/>
                </a:ln>
                <a:solidFill>
                  <a:schemeClr val="bg1"/>
                </a:solidFill>
                <a:effectLst/>
                <a:latin typeface="Arial" charset="0"/>
                <a:cs typeface="Arial" charset="0"/>
              </a:rPr>
              <a:t>n</a:t>
            </a:r>
            <a:r>
              <a:rPr kumimoji="0" lang="en-US" b="1" i="0" u="none" strike="noStrike" cap="none" normalizeH="0" baseline="0" dirty="0" smtClean="0">
                <a:ln>
                  <a:noFill/>
                </a:ln>
                <a:solidFill>
                  <a:schemeClr val="bg1"/>
                </a:solidFill>
                <a:effectLst/>
                <a:latin typeface="Arial" charset="0"/>
                <a:cs typeface="Arial" charset="0"/>
              </a:rPr>
              <a:t>-</a:t>
            </a:r>
            <a:r>
              <a:rPr kumimoji="0" lang="en-US" b="1" i="0" u="none" strike="noStrike" cap="none" normalizeH="0" baseline="0" dirty="0" err="1" smtClean="0">
                <a:ln>
                  <a:noFill/>
                </a:ln>
                <a:solidFill>
                  <a:schemeClr val="bg1"/>
                </a:solidFill>
                <a:effectLst/>
                <a:latin typeface="Arial" charset="0"/>
                <a:cs typeface="Arial" charset="0"/>
              </a:rPr>
              <a:t>gon</a:t>
            </a:r>
            <a:r>
              <a:rPr kumimoji="0" lang="en-US" b="1" i="0" u="none" strike="noStrike" cap="none" normalizeH="0" baseline="0" dirty="0" smtClean="0">
                <a:ln>
                  <a:noFill/>
                </a:ln>
                <a:solidFill>
                  <a:schemeClr val="bg1"/>
                </a:solidFill>
                <a:effectLst/>
                <a:latin typeface="Arial" charset="0"/>
                <a:cs typeface="Arial" charset="0"/>
              </a:rPr>
              <a:t> is (</a:t>
            </a:r>
            <a:r>
              <a:rPr kumimoji="0" lang="en-US" b="1" i="1" u="none" strike="noStrike" cap="none" normalizeH="0" baseline="0" dirty="0" smtClean="0">
                <a:ln>
                  <a:noFill/>
                </a:ln>
                <a:solidFill>
                  <a:schemeClr val="bg1"/>
                </a:solidFill>
                <a:effectLst/>
                <a:latin typeface="Arial" charset="0"/>
                <a:cs typeface="Arial" charset="0"/>
              </a:rPr>
              <a:t>n</a:t>
            </a:r>
            <a:r>
              <a:rPr kumimoji="0" lang="en-US" b="1" i="0" u="none" strike="noStrike" cap="none" normalizeH="0" baseline="0" dirty="0" smtClean="0">
                <a:ln>
                  <a:noFill/>
                </a:ln>
                <a:solidFill>
                  <a:schemeClr val="bg1"/>
                </a:solidFill>
                <a:effectLst/>
                <a:latin typeface="Arial" charset="0"/>
                <a:cs typeface="Arial" charset="0"/>
              </a:rPr>
              <a:t> − 2)</a:t>
            </a:r>
            <a:r>
              <a:rPr kumimoji="0" lang="en-US" b="1" i="0" u="none" strike="noStrike" cap="none" normalizeH="0" baseline="0" dirty="0" smtClean="0">
                <a:ln>
                  <a:noFill/>
                </a:ln>
                <a:solidFill>
                  <a:schemeClr val="bg1"/>
                </a:solidFill>
                <a:effectLst/>
                <a:latin typeface="Arial" charset="0"/>
                <a:cs typeface="Arial" charset="0"/>
                <a:hlinkClick r:id="rId3" tooltip="Pi"/>
              </a:rPr>
              <a:t>π</a:t>
            </a:r>
            <a:r>
              <a:rPr kumimoji="0" lang="en-US" b="1" i="0" u="none" strike="noStrike" cap="none" normalizeH="0" baseline="0" dirty="0" smtClean="0">
                <a:ln>
                  <a:noFill/>
                </a:ln>
                <a:solidFill>
                  <a:schemeClr val="bg1"/>
                </a:solidFill>
                <a:effectLst/>
                <a:latin typeface="Arial" charset="0"/>
                <a:cs typeface="Arial" charset="0"/>
              </a:rPr>
              <a:t> </a:t>
            </a:r>
            <a:r>
              <a:rPr kumimoji="0" lang="en-US" b="1" i="0" u="none" strike="noStrike" cap="none" normalizeH="0" baseline="0" dirty="0" smtClean="0">
                <a:ln>
                  <a:noFill/>
                </a:ln>
                <a:solidFill>
                  <a:schemeClr val="bg1"/>
                </a:solidFill>
                <a:effectLst/>
                <a:latin typeface="Arial" charset="0"/>
                <a:cs typeface="Arial" charset="0"/>
                <a:hlinkClick r:id="rId4" tooltip="Radian"/>
              </a:rPr>
              <a:t>radians</a:t>
            </a:r>
            <a:r>
              <a:rPr kumimoji="0" lang="en-US" b="1" i="0" u="none" strike="noStrike" cap="none" normalizeH="0" baseline="0" dirty="0" smtClean="0">
                <a:ln>
                  <a:noFill/>
                </a:ln>
                <a:solidFill>
                  <a:schemeClr val="bg1"/>
                </a:solidFill>
                <a:effectLst/>
                <a:latin typeface="Arial" charset="0"/>
                <a:cs typeface="Arial" charset="0"/>
              </a:rPr>
              <a:t> or 180</a:t>
            </a:r>
            <a:r>
              <a:rPr kumimoji="0" lang="en-US" b="1" i="1" u="none" strike="noStrike" cap="none" normalizeH="0" baseline="0" dirty="0" smtClean="0">
                <a:ln>
                  <a:noFill/>
                </a:ln>
                <a:solidFill>
                  <a:schemeClr val="bg1"/>
                </a:solidFill>
                <a:effectLst/>
                <a:latin typeface="Arial" charset="0"/>
                <a:cs typeface="Arial" charset="0"/>
              </a:rPr>
              <a:t>n</a:t>
            </a:r>
            <a:r>
              <a:rPr kumimoji="0" lang="en-US" b="1" i="0" u="none" strike="noStrike" cap="none" normalizeH="0" baseline="0" dirty="0" smtClean="0">
                <a:ln>
                  <a:noFill/>
                </a:ln>
                <a:solidFill>
                  <a:schemeClr val="bg1"/>
                </a:solidFill>
                <a:effectLst/>
                <a:latin typeface="Arial" charset="0"/>
                <a:cs typeface="Arial" charset="0"/>
              </a:rPr>
              <a:t> − 360</a:t>
            </a:r>
            <a:r>
              <a:rPr kumimoji="0" lang="en-US" b="1" i="0" u="none" strike="noStrike" cap="none" normalizeH="0" baseline="0" dirty="0" smtClean="0">
                <a:ln>
                  <a:noFill/>
                </a:ln>
                <a:solidFill>
                  <a:schemeClr val="bg1"/>
                </a:solidFill>
                <a:effectLst/>
                <a:latin typeface="Arial" charset="0"/>
                <a:cs typeface="Arial" charset="0"/>
                <a:hlinkClick r:id="rId5" tooltip="Degree  (angle)"/>
              </a:rPr>
              <a:t> degrees</a:t>
            </a:r>
            <a:r>
              <a:rPr kumimoji="0" lang="en-US" b="1" i="0" u="none" strike="noStrike" cap="none" normalizeH="0" baseline="0" dirty="0" smtClean="0">
                <a:ln>
                  <a:noFill/>
                </a:ln>
                <a:solidFill>
                  <a:schemeClr val="bg1"/>
                </a:solidFill>
                <a:effectLst/>
                <a:latin typeface="Arial" charset="0"/>
                <a:cs typeface="Arial" charset="0"/>
              </a:rPr>
              <a:t>. This is because any simple </a:t>
            </a:r>
            <a:r>
              <a:rPr kumimoji="0" lang="en-US" b="1" i="1" u="none" strike="noStrike" cap="none" normalizeH="0" baseline="0" dirty="0" smtClean="0">
                <a:ln>
                  <a:noFill/>
                </a:ln>
                <a:solidFill>
                  <a:schemeClr val="bg1"/>
                </a:solidFill>
                <a:effectLst/>
                <a:latin typeface="Arial" charset="0"/>
                <a:cs typeface="Arial" charset="0"/>
              </a:rPr>
              <a:t>n</a:t>
            </a:r>
            <a:r>
              <a:rPr kumimoji="0" lang="en-US" b="1" i="0" u="none" strike="noStrike" cap="none" normalizeH="0" baseline="0" dirty="0" smtClean="0">
                <a:ln>
                  <a:noFill/>
                </a:ln>
                <a:solidFill>
                  <a:schemeClr val="bg1"/>
                </a:solidFill>
                <a:effectLst/>
                <a:latin typeface="Arial" charset="0"/>
                <a:cs typeface="Arial" charset="0"/>
              </a:rPr>
              <a:t>-</a:t>
            </a:r>
            <a:r>
              <a:rPr kumimoji="0" lang="en-US" b="1" i="0" u="none" strike="noStrike" cap="none" normalizeH="0" baseline="0" dirty="0" err="1" smtClean="0">
                <a:ln>
                  <a:noFill/>
                </a:ln>
                <a:solidFill>
                  <a:schemeClr val="bg1"/>
                </a:solidFill>
                <a:effectLst/>
                <a:latin typeface="Arial" charset="0"/>
                <a:cs typeface="Arial" charset="0"/>
              </a:rPr>
              <a:t>gon</a:t>
            </a:r>
            <a:r>
              <a:rPr kumimoji="0" lang="en-US" b="1" i="0" u="none" strike="noStrike" cap="none" normalizeH="0" baseline="0" dirty="0" smtClean="0">
                <a:ln>
                  <a:noFill/>
                </a:ln>
                <a:solidFill>
                  <a:schemeClr val="bg1"/>
                </a:solidFill>
                <a:effectLst/>
                <a:latin typeface="Arial" charset="0"/>
                <a:cs typeface="Arial" charset="0"/>
              </a:rPr>
              <a:t> can be considered to be made up of (</a:t>
            </a:r>
            <a:r>
              <a:rPr kumimoji="0" lang="en-US" b="1" i="1" u="none" strike="noStrike" cap="none" normalizeH="0" baseline="0" dirty="0" smtClean="0">
                <a:ln>
                  <a:noFill/>
                </a:ln>
                <a:solidFill>
                  <a:schemeClr val="bg1"/>
                </a:solidFill>
                <a:effectLst/>
                <a:latin typeface="Arial" charset="0"/>
                <a:cs typeface="Arial" charset="0"/>
              </a:rPr>
              <a:t>n</a:t>
            </a:r>
            <a:r>
              <a:rPr kumimoji="0" lang="en-US" b="1" i="0" u="none" strike="noStrike" cap="none" normalizeH="0" baseline="0" dirty="0" smtClean="0">
                <a:ln>
                  <a:noFill/>
                </a:ln>
                <a:solidFill>
                  <a:schemeClr val="bg1"/>
                </a:solidFill>
                <a:effectLst/>
                <a:latin typeface="Arial" charset="0"/>
                <a:cs typeface="Arial" charset="0"/>
              </a:rPr>
              <a:t> − 2) triangles, each of which has an angle sum of π radians or 180 degrees. The measure of any interior angle of a convex regular </a:t>
            </a:r>
            <a:r>
              <a:rPr kumimoji="0" lang="en-US" b="1" i="1" u="none" strike="noStrike" cap="none" normalizeH="0" baseline="0" dirty="0" smtClean="0">
                <a:ln>
                  <a:noFill/>
                </a:ln>
                <a:solidFill>
                  <a:schemeClr val="bg1"/>
                </a:solidFill>
                <a:effectLst/>
                <a:latin typeface="Arial" charset="0"/>
                <a:cs typeface="Arial" charset="0"/>
              </a:rPr>
              <a:t>n</a:t>
            </a:r>
            <a:r>
              <a:rPr kumimoji="0" lang="en-US" b="1" i="0" u="none" strike="noStrike" cap="none" normalizeH="0" baseline="0" dirty="0" smtClean="0">
                <a:ln>
                  <a:noFill/>
                </a:ln>
                <a:solidFill>
                  <a:schemeClr val="bg1"/>
                </a:solidFill>
                <a:effectLst/>
                <a:latin typeface="Arial" charset="0"/>
                <a:cs typeface="Arial" charset="0"/>
              </a:rPr>
              <a:t>-</a:t>
            </a:r>
            <a:r>
              <a:rPr kumimoji="0" lang="en-US" b="1" i="0" u="none" strike="noStrike" cap="none" normalizeH="0" baseline="0" dirty="0" err="1" smtClean="0">
                <a:ln>
                  <a:noFill/>
                </a:ln>
                <a:solidFill>
                  <a:schemeClr val="bg1"/>
                </a:solidFill>
                <a:effectLst/>
                <a:latin typeface="Arial" charset="0"/>
                <a:cs typeface="Arial" charset="0"/>
              </a:rPr>
              <a:t>gon</a:t>
            </a:r>
            <a:r>
              <a:rPr kumimoji="0" lang="en-US" b="1" i="0" u="none" strike="noStrike" cap="none" normalizeH="0" baseline="0" dirty="0" smtClean="0">
                <a:ln>
                  <a:noFill/>
                </a:ln>
                <a:solidFill>
                  <a:schemeClr val="bg1"/>
                </a:solidFill>
                <a:effectLst/>
                <a:latin typeface="Arial" charset="0"/>
                <a:cs typeface="Arial" charset="0"/>
              </a:rPr>
              <a:t> is    radians or    degrees.</a:t>
            </a:r>
            <a:br>
              <a:rPr kumimoji="0" lang="en-US" b="1" i="0" u="none" strike="noStrike" cap="none" normalizeH="0" baseline="0" dirty="0" smtClean="0">
                <a:ln>
                  <a:noFill/>
                </a:ln>
                <a:solidFill>
                  <a:schemeClr val="bg1"/>
                </a:solidFill>
                <a:effectLst/>
                <a:latin typeface="Arial" charset="0"/>
                <a:cs typeface="Arial" charset="0"/>
              </a:rPr>
            </a:br>
            <a:r>
              <a:rPr kumimoji="0" lang="en-US" b="1" i="0" u="none" strike="noStrike" cap="none" normalizeH="0" baseline="0" dirty="0" smtClean="0">
                <a:ln>
                  <a:noFill/>
                </a:ln>
                <a:solidFill>
                  <a:schemeClr val="bg1"/>
                </a:solidFill>
                <a:effectLst/>
                <a:latin typeface="Arial" charset="0"/>
                <a:cs typeface="Arial" charset="0"/>
              </a:rPr>
              <a:t/>
            </a:r>
            <a:br>
              <a:rPr kumimoji="0" lang="en-US" b="1" i="0" u="none" strike="noStrike" cap="none" normalizeH="0" baseline="0" dirty="0" smtClean="0">
                <a:ln>
                  <a:noFill/>
                </a:ln>
                <a:solidFill>
                  <a:schemeClr val="bg1"/>
                </a:solidFill>
                <a:effectLst/>
                <a:latin typeface="Arial" charset="0"/>
                <a:cs typeface="Arial" charset="0"/>
              </a:rPr>
            </a:br>
            <a:r>
              <a:rPr kumimoji="0" lang="en-US" b="1" i="0" u="none" strike="noStrike" cap="none" normalizeH="0" baseline="0" dirty="0" smtClean="0">
                <a:ln>
                  <a:noFill/>
                </a:ln>
                <a:solidFill>
                  <a:schemeClr val="bg1"/>
                </a:solidFill>
                <a:effectLst/>
                <a:latin typeface="Arial" charset="0"/>
                <a:cs typeface="Arial" charset="0"/>
              </a:rPr>
              <a:t>The interior angles of regular </a:t>
            </a:r>
            <a:r>
              <a:rPr kumimoji="0" lang="en-US" b="1" i="0" u="none" strike="noStrike" cap="none" normalizeH="0" baseline="0" dirty="0" smtClean="0">
                <a:ln>
                  <a:noFill/>
                </a:ln>
                <a:solidFill>
                  <a:schemeClr val="bg1"/>
                </a:solidFill>
                <a:effectLst/>
                <a:latin typeface="Arial" charset="0"/>
                <a:cs typeface="Arial" charset="0"/>
                <a:hlinkClick r:id="rId6" tooltip="Star polygon"/>
              </a:rPr>
              <a:t>star polygons</a:t>
            </a:r>
            <a:r>
              <a:rPr kumimoji="0" lang="en-US" b="1" i="0" u="none" strike="noStrike" cap="none" normalizeH="0" baseline="0" dirty="0" smtClean="0">
                <a:ln>
                  <a:noFill/>
                </a:ln>
                <a:solidFill>
                  <a:schemeClr val="bg1"/>
                </a:solidFill>
                <a:effectLst/>
                <a:latin typeface="Arial" charset="0"/>
                <a:cs typeface="Arial" charset="0"/>
              </a:rPr>
              <a:t> were first studied by </a:t>
            </a:r>
            <a:r>
              <a:rPr kumimoji="0" lang="en-US" b="1" i="0" u="none" strike="noStrike" cap="none" normalizeH="0" baseline="0" dirty="0" err="1" smtClean="0">
                <a:ln>
                  <a:noFill/>
                </a:ln>
                <a:solidFill>
                  <a:schemeClr val="bg1"/>
                </a:solidFill>
                <a:effectLst/>
                <a:latin typeface="Arial" charset="0"/>
                <a:cs typeface="Arial" charset="0"/>
              </a:rPr>
              <a:t>Poinsot</a:t>
            </a:r>
            <a:r>
              <a:rPr kumimoji="0" lang="en-US" b="1" i="0" u="none" strike="noStrike" cap="none" normalizeH="0" baseline="0" dirty="0" smtClean="0">
                <a:ln>
                  <a:noFill/>
                </a:ln>
                <a:solidFill>
                  <a:schemeClr val="bg1"/>
                </a:solidFill>
                <a:effectLst/>
                <a:latin typeface="Arial" charset="0"/>
                <a:cs typeface="Arial" charset="0"/>
              </a:rPr>
              <a:t>, in the same paper in which he describes the four </a:t>
            </a:r>
            <a:r>
              <a:rPr kumimoji="0" lang="en-US" b="1" i="0" u="none" strike="noStrike" cap="none" normalizeH="0" baseline="0" dirty="0" smtClean="0">
                <a:ln>
                  <a:noFill/>
                </a:ln>
                <a:solidFill>
                  <a:schemeClr val="bg1"/>
                </a:solidFill>
                <a:effectLst/>
                <a:latin typeface="Arial" charset="0"/>
                <a:cs typeface="Arial" charset="0"/>
                <a:hlinkClick r:id="rId7" tooltip="Kepler-Poinsot polyhedron"/>
              </a:rPr>
              <a:t>regular star </a:t>
            </a:r>
            <a:r>
              <a:rPr kumimoji="0" lang="en-US" b="1" i="0" u="none" strike="noStrike" cap="none" normalizeH="0" baseline="0" dirty="0" err="1" smtClean="0">
                <a:ln>
                  <a:noFill/>
                </a:ln>
                <a:solidFill>
                  <a:schemeClr val="bg1"/>
                </a:solidFill>
                <a:effectLst/>
                <a:latin typeface="Arial" charset="0"/>
                <a:cs typeface="Arial" charset="0"/>
                <a:hlinkClick r:id="rId7" tooltip="Kepler-Poinsot polyhedron"/>
              </a:rPr>
              <a:t>polyhedra</a:t>
            </a:r>
            <a:r>
              <a:rPr kumimoji="0" lang="en-US" b="1" i="0" u="none" strike="noStrike" cap="none" normalizeH="0" baseline="0" dirty="0" smtClean="0">
                <a:ln>
                  <a:noFill/>
                </a:ln>
                <a:solidFill>
                  <a:schemeClr val="bg1"/>
                </a:solidFill>
                <a:effectLst/>
                <a:latin typeface="Arial" charset="0"/>
                <a:cs typeface="Arial" charset="0"/>
              </a:rPr>
              <a:t>.</a:t>
            </a:r>
            <a:br>
              <a:rPr kumimoji="0" lang="en-US" b="1" i="0" u="none" strike="noStrike" cap="none" normalizeH="0" baseline="0" dirty="0" smtClean="0">
                <a:ln>
                  <a:noFill/>
                </a:ln>
                <a:solidFill>
                  <a:schemeClr val="bg1"/>
                </a:solidFill>
                <a:effectLst/>
                <a:latin typeface="Arial" charset="0"/>
                <a:cs typeface="Arial" charset="0"/>
              </a:rPr>
            </a:br>
            <a:r>
              <a:rPr kumimoji="0" lang="en-US" b="1" i="0" u="none" strike="noStrike" cap="none" normalizeH="0" baseline="0" dirty="0" smtClean="0">
                <a:ln>
                  <a:noFill/>
                </a:ln>
                <a:solidFill>
                  <a:schemeClr val="bg1"/>
                </a:solidFill>
                <a:effectLst/>
                <a:latin typeface="Arial" charset="0"/>
                <a:cs typeface="Arial" charset="0"/>
              </a:rPr>
              <a:t/>
            </a:r>
            <a:br>
              <a:rPr kumimoji="0" lang="en-US" b="1" i="0" u="none" strike="noStrike" cap="none" normalizeH="0" baseline="0" dirty="0" smtClean="0">
                <a:ln>
                  <a:noFill/>
                </a:ln>
                <a:solidFill>
                  <a:schemeClr val="bg1"/>
                </a:solidFill>
                <a:effectLst/>
                <a:latin typeface="Arial" charset="0"/>
                <a:cs typeface="Arial" charset="0"/>
              </a:rPr>
            </a:br>
            <a:r>
              <a:rPr kumimoji="0" lang="en-US" b="1" i="0" u="none" strike="noStrike" cap="none" normalizeH="0" baseline="0" dirty="0" smtClean="0">
                <a:ln>
                  <a:noFill/>
                </a:ln>
                <a:solidFill>
                  <a:schemeClr val="bg1"/>
                </a:solidFill>
                <a:effectLst/>
                <a:latin typeface="Arial" charset="0"/>
                <a:cs typeface="Arial" charset="0"/>
              </a:rPr>
              <a:t>The exterior angle is the supplementary angle to the interior angle. </a:t>
            </a:r>
          </a:p>
        </p:txBody>
      </p:sp>
      <p:sp>
        <p:nvSpPr>
          <p:cNvPr id="2050" name="AutoShape 2" descr="(1-\frac{2}{n})\pi"/>
          <p:cNvSpPr>
            <a:spLocks noChangeAspect="1" noChangeArrowheads="1"/>
          </p:cNvSpPr>
          <p:nvPr/>
        </p:nvSpPr>
        <p:spPr bwMode="auto">
          <a:xfrm>
            <a:off x="12796838" y="-5556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051" name="AutoShape 3" descr="180-\frac{360}{n}"/>
          <p:cNvSpPr>
            <a:spLocks noChangeAspect="1" noChangeArrowheads="1"/>
          </p:cNvSpPr>
          <p:nvPr/>
        </p:nvSpPr>
        <p:spPr bwMode="auto">
          <a:xfrm>
            <a:off x="14070013" y="-5556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ransition spd="slow">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SOME PICTURES OF POLYGONS</a:t>
            </a:r>
            <a:endParaRPr lang="en-IN" dirty="0">
              <a:solidFill>
                <a:schemeClr val="bg1"/>
              </a:solidFill>
            </a:endParaRPr>
          </a:p>
        </p:txBody>
      </p:sp>
      <p:pic>
        <p:nvPicPr>
          <p:cNvPr id="4" name="Content Placeholder 3" descr="index.jpg"/>
          <p:cNvPicPr>
            <a:picLocks noGrp="1" noChangeAspect="1"/>
          </p:cNvPicPr>
          <p:nvPr>
            <p:ph idx="1"/>
          </p:nvPr>
        </p:nvPicPr>
        <p:blipFill>
          <a:blip r:embed="rId2" cstate="print"/>
          <a:stretch>
            <a:fillRect/>
          </a:stretch>
        </p:blipFill>
        <p:spPr>
          <a:xfrm rot="5400000">
            <a:off x="2015716" y="-602940"/>
            <a:ext cx="5112568" cy="9144000"/>
          </a:xfrm>
          <a:prstGeom prst="roundRect">
            <a:avLst>
              <a:gd name="adj" fmla="val 16667"/>
            </a:avLst>
          </a:prstGeom>
          <a:ln>
            <a:noFill/>
          </a:ln>
          <a:effectLst>
            <a:glow rad="139700">
              <a:schemeClr val="accent4">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POLYGON RIDDLE!</a:t>
            </a:r>
            <a:endParaRPr lang="en-IN" dirty="0"/>
          </a:p>
        </p:txBody>
      </p:sp>
      <p:sp>
        <p:nvSpPr>
          <p:cNvPr id="3" name="Content Placeholder 2"/>
          <p:cNvSpPr>
            <a:spLocks noGrp="1"/>
          </p:cNvSpPr>
          <p:nvPr>
            <p:ph idx="1"/>
          </p:nvPr>
        </p:nvSpPr>
        <p:spPr/>
        <p:txBody>
          <a:bodyPr/>
          <a:lstStyle/>
          <a:p>
            <a:r>
              <a:rPr lang="en-US" dirty="0" smtClean="0"/>
              <a:t>LETS SEE IF YOU CAN TACKLE THIS!</a:t>
            </a:r>
          </a:p>
          <a:p>
            <a:pPr>
              <a:buNone/>
            </a:pPr>
            <a:endParaRPr lang="en-IN" dirty="0"/>
          </a:p>
        </p:txBody>
      </p:sp>
      <p:sp>
        <p:nvSpPr>
          <p:cNvPr id="4" name="Rectangle 3"/>
          <p:cNvSpPr/>
          <p:nvPr/>
        </p:nvSpPr>
        <p:spPr>
          <a:xfrm>
            <a:off x="611560" y="2636912"/>
            <a:ext cx="4572000" cy="2031325"/>
          </a:xfrm>
          <a:prstGeom prst="rect">
            <a:avLst/>
          </a:prstGeom>
        </p:spPr>
        <p:txBody>
          <a:bodyPr wrap="square">
            <a:spAutoFit/>
          </a:bodyPr>
          <a:lstStyle/>
          <a:p>
            <a:r>
              <a:rPr lang="en-IN" b="1" dirty="0" smtClean="0">
                <a:solidFill>
                  <a:schemeClr val="bg1"/>
                </a:solidFill>
              </a:rPr>
              <a:t> I am a polygon.</a:t>
            </a:r>
          </a:p>
          <a:p>
            <a:r>
              <a:rPr lang="en-IN" b="1" dirty="0" smtClean="0">
                <a:solidFill>
                  <a:schemeClr val="bg1"/>
                </a:solidFill>
              </a:rPr>
              <a:t>I have one pair of parallel sides. I have 2 acute angles and 2 obtuse angles. Sometimes I have 2 right angles and 1 acute and 1 obtuse angle. I have 4 sides.</a:t>
            </a:r>
          </a:p>
          <a:p>
            <a:r>
              <a:rPr lang="en-IN" b="1" dirty="0" smtClean="0">
                <a:solidFill>
                  <a:schemeClr val="bg1"/>
                </a:solidFill>
              </a:rPr>
              <a:t>What am I? </a:t>
            </a:r>
          </a:p>
          <a:p>
            <a:r>
              <a:rPr lang="en-US" b="1" dirty="0" smtClean="0">
                <a:solidFill>
                  <a:schemeClr val="bg1"/>
                </a:solidFill>
              </a:rPr>
              <a:t>(Click to know)</a:t>
            </a:r>
            <a:endParaRPr lang="en-IN" b="1" dirty="0">
              <a:solidFill>
                <a:schemeClr val="bg1"/>
              </a:solidFill>
            </a:endParaRPr>
          </a:p>
        </p:txBody>
      </p:sp>
      <p:sp>
        <p:nvSpPr>
          <p:cNvPr id="5" name="TextBox 4"/>
          <p:cNvSpPr txBox="1"/>
          <p:nvPr/>
        </p:nvSpPr>
        <p:spPr>
          <a:xfrm>
            <a:off x="683568" y="5085184"/>
            <a:ext cx="1656184" cy="369332"/>
          </a:xfrm>
          <a:prstGeom prst="rect">
            <a:avLst/>
          </a:prstGeom>
          <a:noFill/>
        </p:spPr>
        <p:txBody>
          <a:bodyPr wrap="square" rtlCol="0">
            <a:spAutoFit/>
          </a:bodyPr>
          <a:lstStyle/>
          <a:p>
            <a:r>
              <a:rPr lang="en-US" b="1" dirty="0" smtClean="0">
                <a:solidFill>
                  <a:schemeClr val="bg1"/>
                </a:solidFill>
              </a:rPr>
              <a:t>TRAPEZOID!</a:t>
            </a:r>
            <a:endParaRPr lang="en-IN" b="1" dirty="0">
              <a:solidFill>
                <a:schemeClr val="bg1"/>
              </a:solidFill>
            </a:endParaRPr>
          </a:p>
        </p:txBody>
      </p:sp>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f6ab763f72d6a57498d2932957d2e8ebe921a6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TotalTime>
  <Words>418</Words>
  <Application>Microsoft Office PowerPoint</Application>
  <PresentationFormat>On-screen Show (4:3)</PresentationFormat>
  <Paragraphs>27</Paragraphs>
  <Slides>8</Slides>
  <Notes>0</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POLYGONS!</vt:lpstr>
      <vt:lpstr>DEFINITION OF A POLYGON</vt:lpstr>
      <vt:lpstr>HISTORY OF POLYGONS</vt:lpstr>
      <vt:lpstr>POLYGONS IN NATURE</vt:lpstr>
      <vt:lpstr>REGULAR POLYGONS</vt:lpstr>
      <vt:lpstr>ANGLES ON POLYGONS</vt:lpstr>
      <vt:lpstr>SOME PICTURES OF POLYGONS</vt:lpstr>
      <vt:lpstr>POLYGON RIDDLE!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POLYGONS!</dc:title>
  <dc:creator>Y.P.SINGH</dc:creator>
  <cp:lastModifiedBy>abcv</cp:lastModifiedBy>
  <cp:revision>8</cp:revision>
  <dcterms:created xsi:type="dcterms:W3CDTF">2013-05-04T19:25:28Z</dcterms:created>
  <dcterms:modified xsi:type="dcterms:W3CDTF">2013-05-06T06:18:05Z</dcterms:modified>
</cp:coreProperties>
</file>